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3" autoAdjust="0"/>
    <p:restoredTop sz="94660"/>
  </p:normalViewPr>
  <p:slideViewPr>
    <p:cSldViewPr snapToGrid="0">
      <p:cViewPr>
        <p:scale>
          <a:sx n="70" d="100"/>
          <a:sy n="70" d="100"/>
        </p:scale>
        <p:origin x="59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Лист1!$A$2:$A$6</c:f>
              <c:strCache>
                <c:ptCount val="2"/>
                <c:pt idx="0">
                  <c:v>Педагогические работники</c:v>
                </c:pt>
                <c:pt idx="1">
                  <c:v>Технический персонал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09-4637-A87C-B8282A13CF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cat>
            <c:strRef>
              <c:f>Лист1!$A$2:$A$6</c:f>
              <c:strCache>
                <c:ptCount val="2"/>
                <c:pt idx="0">
                  <c:v>Педагогические работники</c:v>
                </c:pt>
                <c:pt idx="1">
                  <c:v>Технический персонал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35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09-4637-A87C-B8282A13CF6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spPr>
            <a:ln w="25400">
              <a:noFill/>
            </a:ln>
          </c:spPr>
          <c:cat>
            <c:strRef>
              <c:f>Лист1!$A$2:$A$6</c:f>
              <c:strCache>
                <c:ptCount val="2"/>
                <c:pt idx="0">
                  <c:v>Педагогические работники</c:v>
                </c:pt>
                <c:pt idx="1">
                  <c:v>Технический персонал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38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09-4637-A87C-B8282A13CF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459968"/>
        <c:axId val="133461504"/>
      </c:areaChart>
      <c:catAx>
        <c:axId val="133459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3461504"/>
        <c:crosses val="autoZero"/>
        <c:auto val="1"/>
        <c:lblAlgn val="ctr"/>
        <c:lblOffset val="100"/>
        <c:noMultiLvlLbl val="0"/>
      </c:catAx>
      <c:valAx>
        <c:axId val="133461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459968"/>
        <c:crosses val="autoZero"/>
        <c:crossBetween val="midCat"/>
      </c:valAx>
    </c:plotArea>
    <c:legend>
      <c:legendPos val="r"/>
      <c:overlay val="0"/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940564999770136E-2"/>
          <c:y val="0.14014614316520235"/>
          <c:w val="0.74271106777721452"/>
          <c:h val="0.76369297834717365"/>
        </c:manualLayout>
      </c:layout>
      <c:area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20-30</c:v>
                </c:pt>
                <c:pt idx="1">
                  <c:v>30-50</c:v>
                </c:pt>
                <c:pt idx="2">
                  <c:v>50 и старше</c:v>
                </c:pt>
                <c:pt idx="3">
                  <c:v>Итого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38</c:v>
                </c:pt>
                <c:pt idx="1">
                  <c:v>48</c:v>
                </c:pt>
                <c:pt idx="2">
                  <c:v>5</c:v>
                </c:pt>
                <c:pt idx="3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A6-41A2-A50A-95648D71432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20-30</c:v>
                </c:pt>
                <c:pt idx="1">
                  <c:v>30-50</c:v>
                </c:pt>
                <c:pt idx="2">
                  <c:v>50 и старше</c:v>
                </c:pt>
                <c:pt idx="3">
                  <c:v>Итого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35</c:v>
                </c:pt>
                <c:pt idx="1">
                  <c:v>53</c:v>
                </c:pt>
                <c:pt idx="2">
                  <c:v>7</c:v>
                </c:pt>
                <c:pt idx="3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A6-41A2-A50A-95648D71432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cat>
            <c:strRef>
              <c:f>Лист1!$A$2:$A$6</c:f>
              <c:strCache>
                <c:ptCount val="4"/>
                <c:pt idx="0">
                  <c:v>20-30</c:v>
                </c:pt>
                <c:pt idx="1">
                  <c:v>30-50</c:v>
                </c:pt>
                <c:pt idx="2">
                  <c:v>50 и старше</c:v>
                </c:pt>
                <c:pt idx="3">
                  <c:v>Итого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31</c:v>
                </c:pt>
                <c:pt idx="1">
                  <c:v>58</c:v>
                </c:pt>
                <c:pt idx="2">
                  <c:v>7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A6-41A2-A50A-95648D714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487232"/>
        <c:axId val="133489024"/>
      </c:areaChart>
      <c:catAx>
        <c:axId val="133487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3489024"/>
        <c:crosses val="autoZero"/>
        <c:auto val="1"/>
        <c:lblAlgn val="ctr"/>
        <c:lblOffset val="100"/>
        <c:noMultiLvlLbl val="0"/>
      </c:catAx>
      <c:valAx>
        <c:axId val="133489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487232"/>
        <c:crosses val="autoZero"/>
        <c:crossBetween val="midCat"/>
      </c:valAx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6826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806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66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30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28603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997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6484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28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035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84998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19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6C57940-19F4-46C0-9A6E-6374AF70674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59E410A-ADC4-47D8-84CD-4414AE10115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0687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473D8-7C20-4F15-BA1A-0D95F80243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717" y="952854"/>
            <a:ext cx="8543106" cy="1594611"/>
          </a:xfrm>
        </p:spPr>
        <p:txBody>
          <a:bodyPr anchor="b">
            <a:no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Проект</a:t>
            </a:r>
            <a:br>
              <a:rPr lang="ru-RU" sz="1800" dirty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по сохранению и укреплению здоровья трудового коллектива </a:t>
            </a:r>
            <a:br>
              <a:rPr lang="ru-RU" sz="1800" dirty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и популяризации активного образа жизни</a:t>
            </a:r>
            <a:br>
              <a:rPr lang="ru-RU" sz="1800" dirty="0">
                <a:solidFill>
                  <a:srgbClr val="002060"/>
                </a:solidFill>
              </a:rPr>
            </a:br>
            <a:endParaRPr lang="ru-RU" sz="5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769178-4D8D-47A0-8FAA-00582EF3B7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7386" y="2587171"/>
            <a:ext cx="6400800" cy="1381539"/>
          </a:xfrm>
        </p:spPr>
        <p:txBody>
          <a:bodyPr anchor="t"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«успешный старт»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94FB58-1F64-45A8-BB06-1C0FB915C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084" y="1965"/>
            <a:ext cx="2183916" cy="138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D0244C-0835-4032-B7DE-08BC0CD88CAC}"/>
              </a:ext>
            </a:extLst>
          </p:cNvPr>
          <p:cNvSpPr txBox="1"/>
          <p:nvPr/>
        </p:nvSpPr>
        <p:spPr>
          <a:xfrm>
            <a:off x="3154017" y="569843"/>
            <a:ext cx="59237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Муниципальное бюджетное дошкольное образовательное учреждение «Детский сад № 205»</a:t>
            </a:r>
          </a:p>
          <a:p>
            <a:pPr algn="ctr"/>
            <a:r>
              <a:rPr lang="ru-RU" sz="1600" dirty="0"/>
              <a:t>города Чебоксары Чувашской республики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2A2D4F-12AB-447A-BBC9-D9D171CD66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6" r="7009"/>
          <a:stretch/>
        </p:blipFill>
        <p:spPr>
          <a:xfrm>
            <a:off x="344556" y="144199"/>
            <a:ext cx="2478158" cy="12477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3955C0-49D6-4673-8A3A-BC6D92C763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35" y="3347863"/>
            <a:ext cx="5815335" cy="33901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1197920-9628-4B6F-B024-CFCAF45105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548" y="3347863"/>
            <a:ext cx="5565663" cy="33185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4297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86291D-CB9E-4E18-8492-F409EB166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Перспективы развития проекта, долгосрочный эффект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EDE0D7-2CA3-4580-93A5-992EB29DF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978925"/>
            <a:ext cx="4371200" cy="466753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dirty="0"/>
              <a:t>Благодаря проведенным мероприятиям удалось: </a:t>
            </a:r>
          </a:p>
          <a:p>
            <a:r>
              <a:rPr lang="ru-RU" dirty="0"/>
              <a:t>- увеличить эффективность расходов на персонал (выезды на природу, санаторное лечение, Дни отдыха в санаториях и базах отдыха и т.д.; </a:t>
            </a:r>
          </a:p>
          <a:p>
            <a:r>
              <a:rPr lang="ru-RU" dirty="0"/>
              <a:t>- расширить пакет компенсаций и льгот работников, усилив его социальную составляющую (Коллективный договор на 2020-2023.г.); </a:t>
            </a:r>
          </a:p>
          <a:p>
            <a:r>
              <a:rPr lang="ru-RU" dirty="0"/>
              <a:t>- сохранить имидж привлекательного работодателя, принимать и удерживать лучших работников. Корпоративная программа укрепления здоровья на рабочем месте «Успешный старт» является актуальным на сегодняшний день.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98CBCA-C5A3-4E3F-9CAE-07E7073BC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851" y="1874517"/>
            <a:ext cx="3446628" cy="21623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A26B9E-27D4-4628-881E-A45D40A33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851" y="4261801"/>
            <a:ext cx="3446628" cy="2297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7506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4071F4-741C-4129-BE0A-F779EEBB6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Обоснование актуальности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9CD2CE-4227-4E73-AC2A-3E4DAC2FC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128451"/>
            <a:ext cx="4844322" cy="506031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Ухудшение экологической обстановки, убыстряющийся темп жизни – основные факторы, влияющие на здоровье сотрудников.</a:t>
            </a:r>
          </a:p>
          <a:p>
            <a:r>
              <a:rPr lang="ru-RU" dirty="0"/>
              <a:t>Расширение функциональных обязанностей, специфика работы в детском учреждении, стрессовые ситуации, сказывающиеся на психологическом здоровье сотрудников.</a:t>
            </a:r>
          </a:p>
          <a:p>
            <a:r>
              <a:rPr lang="ru-RU" dirty="0"/>
              <a:t>Наличие заболеваний с наследственной предрасположенностью у сотрудников.</a:t>
            </a:r>
          </a:p>
          <a:p>
            <a:r>
              <a:rPr lang="ru-RU" dirty="0"/>
              <a:t>Рост употребления алкоголя, токсических и наркотических веществ в обществе.</a:t>
            </a:r>
          </a:p>
          <a:p>
            <a:r>
              <a:rPr lang="ru-RU" dirty="0"/>
              <a:t>Недостаточность знаний о рациональном и правильном питании, о последствиях табакокурения.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A7E2C2-196E-4F7B-AFF4-3D827C47E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75" y="1128451"/>
            <a:ext cx="4062447" cy="27082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735418D-71EE-4F4D-8123-535C0B004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892" y="3975178"/>
            <a:ext cx="4062449" cy="27082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C6890628-2706-4AC3-835C-236BE00B2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60" y="0"/>
            <a:ext cx="1331840" cy="68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913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CE31C-7B56-41CE-85C2-614230D48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Цели и задачи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5A33A5-51DF-450F-905D-D18D74E2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1286" y="1325217"/>
            <a:ext cx="5711688" cy="56321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b="1" dirty="0"/>
              <a:t>Цель:</a:t>
            </a:r>
            <a:endParaRPr lang="ru-RU" sz="1600" dirty="0"/>
          </a:p>
          <a:p>
            <a:r>
              <a:rPr lang="ru-RU" sz="1600" dirty="0"/>
              <a:t>Формирование кадрового потенциала Организации, способного к эффективной и высокопроизводительной работе, социально-стабильного, обеспечивающего рост эффективности работы Организации, реализации Программы развития.</a:t>
            </a:r>
          </a:p>
          <a:p>
            <a:pPr marL="0" indent="0">
              <a:buNone/>
            </a:pPr>
            <a:r>
              <a:rPr lang="ru-RU" sz="1600" b="1" dirty="0"/>
              <a:t>Задачи:</a:t>
            </a:r>
          </a:p>
          <a:p>
            <a:r>
              <a:rPr lang="ru-RU" sz="1600" dirty="0"/>
              <a:t>Развитие персонала (прием, обучение (переобучение), продвижение, стимулирование) для обеспечения подразделений Организации работниками с необходимыми профессионально-квалификационными характеристиками;</a:t>
            </a:r>
          </a:p>
          <a:p>
            <a:r>
              <a:rPr lang="ru-RU" sz="1600" dirty="0"/>
              <a:t>Совершенствование систем мотивации работников, обеспечивающих повышение заработной платы в увязке с ростом производительности труда, коллективными и индивидуальными результатами трудовой деятельности;</a:t>
            </a:r>
          </a:p>
          <a:p>
            <a:r>
              <a:rPr lang="ru-RU" sz="1600" dirty="0"/>
              <a:t>Создание социально-бытовых и производственных условий, отвечающих передовым нормам, осуществление мероприятий, обеспечивающих оздоровление работников Организации;</a:t>
            </a:r>
          </a:p>
          <a:p>
            <a:r>
              <a:rPr lang="ru-RU" sz="1600" dirty="0"/>
              <a:t>Развитие корпоративной культуры, обеспечение социальной стабильности и благоприятного морально-психологического климата.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05B0BA-3773-47E7-B6C5-3671BDF3E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58" y="1195755"/>
            <a:ext cx="3633786" cy="27253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7F89C5-1888-4C0C-81C2-C9A5F96FA3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58" y="4141304"/>
            <a:ext cx="3784325" cy="25228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794CE9B-E74A-4842-A122-ADD0FDDF5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60" y="0"/>
            <a:ext cx="1331840" cy="68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419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29328-98B3-47F1-98F1-63B053B1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913" y="0"/>
            <a:ext cx="10178322" cy="1492132"/>
          </a:xfrm>
        </p:spPr>
        <p:txBody>
          <a:bodyPr/>
          <a:lstStyle/>
          <a:p>
            <a:pPr algn="ctr"/>
            <a:r>
              <a:rPr lang="ru-RU" b="1" dirty="0"/>
              <a:t>География, категории и количество участников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95ABAE-FFB0-4A45-A189-ECED51D1B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65" y="1314282"/>
            <a:ext cx="5917096" cy="5855144"/>
          </a:xfrm>
        </p:spPr>
        <p:txBody>
          <a:bodyPr>
            <a:normAutofit fontScale="40000" lnSpcReduction="20000"/>
          </a:bodyPr>
          <a:lstStyle/>
          <a:p>
            <a:r>
              <a:rPr lang="ru-RU" sz="4300" dirty="0"/>
              <a:t>Мероприятия разработаны с учетом порядка финансирования в организации. Возможность реализации мероприятий ограничена как законодательной базой, так и бюджетом организации.  В связи с этим руководство организации рассматривает заинтересованные стороны (учреждения), деятельность которых направлена на развитие спорта и укрепления здоровья сотрудников, как определенный потенциал для реализации мероприятий Программ, реализуемых в Новограде:</a:t>
            </a:r>
          </a:p>
          <a:p>
            <a:r>
              <a:rPr lang="ru-RU" sz="4300" dirty="0"/>
              <a:t>Чебоксарская городская организация Профессионального союза работников народного образования и науки РФ, </a:t>
            </a:r>
          </a:p>
          <a:p>
            <a:r>
              <a:rPr lang="ru-RU" sz="4300" dirty="0"/>
              <a:t>МБДОУ «Детский сад №208» г. Чебоксары, </a:t>
            </a:r>
          </a:p>
          <a:p>
            <a:r>
              <a:rPr lang="ru-RU" sz="4300" dirty="0"/>
              <a:t>МБДОУ «Детский сад №27» г. Новочебоксарска, </a:t>
            </a:r>
          </a:p>
          <a:p>
            <a:r>
              <a:rPr lang="ru-RU" sz="4300" dirty="0"/>
              <a:t>МАОУ «СОШ №65» г. Чебоксары</a:t>
            </a:r>
          </a:p>
          <a:p>
            <a:r>
              <a:rPr lang="ru-RU" sz="4300" dirty="0"/>
              <a:t>ГАПОУ ЧР «ЧПК им. </a:t>
            </a:r>
            <a:r>
              <a:rPr lang="ru-RU" sz="4300" dirty="0" err="1"/>
              <a:t>Н.В.Никольского</a:t>
            </a:r>
            <a:r>
              <a:rPr lang="ru-RU" sz="4300" dirty="0"/>
              <a:t>»</a:t>
            </a:r>
          </a:p>
          <a:p>
            <a:r>
              <a:rPr lang="ru-RU" sz="4300" dirty="0"/>
              <a:t>ФГБОУ ВО «ЧГПУ им. </a:t>
            </a:r>
            <a:r>
              <a:rPr lang="ru-RU" sz="4300" dirty="0" err="1"/>
              <a:t>И.Я.Яковлева</a:t>
            </a:r>
            <a:r>
              <a:rPr lang="ru-RU" sz="4300" dirty="0"/>
              <a:t>»</a:t>
            </a:r>
          </a:p>
          <a:p>
            <a:r>
              <a:rPr lang="ru-RU" sz="4300" dirty="0"/>
              <a:t>Строительная организация-застройщик микрорайона «Новый город» «</a:t>
            </a:r>
            <a:r>
              <a:rPr lang="ru-RU" sz="4300" dirty="0" err="1"/>
              <a:t>Иско</a:t>
            </a:r>
            <a:r>
              <a:rPr lang="ru-RU" sz="4300" dirty="0"/>
              <a:t>-Ч», Редакция газеты "Новый город" и др.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5D1BAD-4E3E-4EF1-AD9B-AD1C81069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998" y="1492132"/>
            <a:ext cx="3558089" cy="25411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5D905E-F389-451F-930C-37A5D71EA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997" y="4226760"/>
            <a:ext cx="3558089" cy="2278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644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29328-98B3-47F1-98F1-63B053B1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913" y="0"/>
            <a:ext cx="10178322" cy="1492132"/>
          </a:xfrm>
        </p:spPr>
        <p:txBody>
          <a:bodyPr/>
          <a:lstStyle/>
          <a:p>
            <a:pPr algn="ctr"/>
            <a:r>
              <a:rPr lang="ru-RU" b="1" dirty="0"/>
              <a:t>Организационное и ресурсное обеспечение проекта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95ABAE-FFB0-4A45-A189-ECED51D1B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0139" y="1314282"/>
            <a:ext cx="5917096" cy="585514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Для достижения планируемых целей и задач в ходе выполнения программы «За здоровьем в Новоград!» применяются «Оздоровительные технологии», которые включены в режим рабочего дня для поддержания умственной и физической работоспособности работников:</a:t>
            </a:r>
          </a:p>
          <a:p>
            <a:r>
              <a:rPr lang="ru-RU" dirty="0"/>
              <a:t>«Производственная гимнастика» (с предметами и без, проводит инструктор по физической культуре, председатель первичной профсоюзной организации </a:t>
            </a:r>
            <a:r>
              <a:rPr lang="ru-RU" dirty="0" err="1"/>
              <a:t>Г.В.Ларионова</a:t>
            </a:r>
            <a:r>
              <a:rPr lang="ru-RU" dirty="0"/>
              <a:t>, время проведения- тихий час, 2 раза в неделю), «Комплекс самомассажа» (под руководством </a:t>
            </a:r>
            <a:r>
              <a:rPr lang="ru-RU" dirty="0" err="1"/>
              <a:t>А.Р.Архиповой</a:t>
            </a:r>
            <a:r>
              <a:rPr lang="ru-RU" dirty="0"/>
              <a:t>, медицинской сестры ГДКБ №1), «Пальчиковая гимнастика для взрослых» и др. </a:t>
            </a:r>
          </a:p>
          <a:p>
            <a:r>
              <a:rPr lang="ru-RU" dirty="0"/>
              <a:t>Наглядная агитация значения ЗОЖ (стенды, плакаты, памятки, брошюры, соцсети и т.д.); </a:t>
            </a:r>
          </a:p>
          <a:p>
            <a:r>
              <a:rPr lang="ru-RU" dirty="0"/>
              <a:t>Устная агитация (лекции, беседы, дискуссии, встречи и т.д.).</a:t>
            </a:r>
          </a:p>
          <a:p>
            <a:r>
              <a:rPr lang="ru-RU" dirty="0"/>
              <a:t>   Участие в муниципальных и районных программах, проектах, конкурсах, акциях (спортивные, туристические, художественной самодеятельности, спортивно-музыкальные и т.д.).  </a:t>
            </a:r>
          </a:p>
          <a:p>
            <a:pPr marL="0" indent="0" algn="ctr">
              <a:buNone/>
            </a:pPr>
            <a:r>
              <a:rPr lang="ru-RU" b="1" dirty="0"/>
              <a:t>В Организации обустроена «Территория психологического комфорта», которая отвечает за формирование психологического здоровья работника на основе реализации следующих программ: </a:t>
            </a:r>
          </a:p>
          <a:p>
            <a:r>
              <a:rPr lang="ru-RU" dirty="0"/>
              <a:t>Программа «Профессиональное выгорание Новограда»: профилактика симптомов профессионального выгорания сотрудников, улучшение состояния их здоровья, повышение физической работоспособности и улучшение качества профессиональной жизни.</a:t>
            </a:r>
          </a:p>
          <a:p>
            <a:r>
              <a:rPr lang="ru-RU" dirty="0"/>
              <a:t> Программа «Новый сотрудник Новограда»  - психологическая диагностика и сопровождение сотрудника в его адаптационный период.</a:t>
            </a:r>
          </a:p>
          <a:p>
            <a:r>
              <a:rPr lang="ru-RU" dirty="0"/>
              <a:t> Программа «Мы-команда Новограда» - развитие корпоративной культуры навыков взаимозаменяемости и </a:t>
            </a:r>
            <a:r>
              <a:rPr lang="ru-RU" dirty="0" err="1"/>
              <a:t>взаимоподдержки</a:t>
            </a:r>
            <a:r>
              <a:rPr lang="ru-RU" dirty="0"/>
              <a:t>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5D1BAD-4E3E-4EF1-AD9B-AD1C81069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45" y="1492132"/>
            <a:ext cx="3558089" cy="25411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5D905E-F389-451F-930C-37A5D71EA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45" y="4241854"/>
            <a:ext cx="3558089" cy="2278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2677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6B92D-89B9-4594-84E1-47822FCE7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Организационное и ресурсное обеспечение проекта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329A62-3C40-49CF-8015-6CF75F10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132" y="1874517"/>
            <a:ext cx="5171868" cy="498348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Комната психологической разгрузки - это усовершенствованный вариант комнаты отдыха, в которой созданы оптимальные условия для быстрого и эффективного снятия эмоционального перенапряжения, восстановления работоспособности, проведения психотерапевтических и психогигиенических мероприятий. </a:t>
            </a:r>
          </a:p>
          <a:p>
            <a:pPr marL="0" indent="0" algn="ctr">
              <a:buNone/>
            </a:pPr>
            <a:r>
              <a:rPr lang="ru-RU" b="1" dirty="0"/>
              <a:t>В организации сформирована среда, которая направлена на охрану жизни работника и его </a:t>
            </a:r>
            <a:r>
              <a:rPr lang="ru-RU" b="1" dirty="0" err="1"/>
              <a:t>здоровьесбережение</a:t>
            </a:r>
            <a:r>
              <a:rPr lang="ru-RU" b="1" dirty="0"/>
              <a:t>.</a:t>
            </a:r>
          </a:p>
          <a:p>
            <a:pPr marL="0" indent="0" algn="ctr">
              <a:buNone/>
            </a:pPr>
            <a:r>
              <a:rPr lang="ru-RU" b="1" dirty="0"/>
              <a:t> А именно, установлены: </a:t>
            </a:r>
          </a:p>
          <a:p>
            <a:r>
              <a:rPr lang="ru-RU" dirty="0"/>
              <a:t>- внутреннее и наружное видеонаблюдение (в здании во всех групповых и функциональных помещениях, на территории ДОУ по периметру);</a:t>
            </a:r>
          </a:p>
          <a:p>
            <a:r>
              <a:rPr lang="ru-RU" dirty="0"/>
              <a:t>- тревожная кнопка;</a:t>
            </a:r>
          </a:p>
          <a:p>
            <a:r>
              <a:rPr lang="ru-RU" dirty="0"/>
              <a:t>- система автоматической подачи сигналов при пожаре; </a:t>
            </a:r>
          </a:p>
          <a:p>
            <a:r>
              <a:rPr lang="ru-RU" dirty="0"/>
              <a:t>- световые указатели запасных выходов; </a:t>
            </a:r>
          </a:p>
          <a:p>
            <a:r>
              <a:rPr lang="ru-RU" dirty="0"/>
              <a:t>- световые поэтажные  планы эвакуации; </a:t>
            </a:r>
          </a:p>
          <a:p>
            <a:r>
              <a:rPr lang="ru-RU" dirty="0"/>
              <a:t>-  противопожарные двери; </a:t>
            </a:r>
          </a:p>
          <a:p>
            <a:r>
              <a:rPr lang="ru-RU" dirty="0"/>
              <a:t>- огнетушители (общее кол-во - 75 </a:t>
            </a:r>
            <a:r>
              <a:rPr lang="ru-RU" dirty="0" err="1"/>
              <a:t>шт</a:t>
            </a:r>
            <a:r>
              <a:rPr lang="ru-RU" dirty="0"/>
              <a:t>). </a:t>
            </a:r>
          </a:p>
          <a:p>
            <a:r>
              <a:rPr lang="ru-RU" dirty="0"/>
              <a:t>Благодаря поддержке и проведенной работе администрации города Чебоксары, в Организации осуществлен 100% переход на светодиодные лампы в обоих корпусах на общую сумму2 781 000,00 руб. 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BF9CBE-1825-4E99-8A8B-8E9A7C871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903" y="1874517"/>
            <a:ext cx="3283169" cy="24069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Спорт – это ритм жизни педагогов Новграда!">
            <a:extLst>
              <a:ext uri="{FF2B5EF4-FFF2-40B4-BE49-F238E27FC236}">
                <a16:creationId xmlns:a16="http://schemas.microsoft.com/office/drawing/2014/main" id="{50BEF530-F699-4E4B-B6B9-72BBD5A27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03" y="4463257"/>
            <a:ext cx="3419646" cy="22797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63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26840-BA7E-450A-BB8D-2957DC33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Основные результаты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C67A7B1-A00C-4EC0-9F4B-8E7A7D7EB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839" y="1128451"/>
            <a:ext cx="5581934" cy="576153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Здоровье-сбережение работников Организации: </a:t>
            </a:r>
          </a:p>
          <a:p>
            <a:r>
              <a:rPr lang="ru-RU" dirty="0"/>
              <a:t>-обеспечение оптимального функционального состояния организма; </a:t>
            </a:r>
          </a:p>
          <a:p>
            <a:r>
              <a:rPr lang="ru-RU" dirty="0"/>
              <a:t>-восстановление работоспособности, предупреждение переутомления;</a:t>
            </a:r>
          </a:p>
          <a:p>
            <a:r>
              <a:rPr lang="ru-RU" dirty="0"/>
              <a:t> -повышение общего иммунитета организма; </a:t>
            </a:r>
          </a:p>
          <a:p>
            <a:r>
              <a:rPr lang="ru-RU" dirty="0"/>
              <a:t>-повышение личностного и профессионального роста сотрудников; </a:t>
            </a:r>
          </a:p>
          <a:p>
            <a:r>
              <a:rPr lang="ru-RU" dirty="0"/>
              <a:t>-устранение эмоционального синдрома выгорания у работников; внедрение социального психологического сопровождения профессиональной деятельности у работников; развитие стрессоустойчивости; владение навыками релаксации; </a:t>
            </a:r>
          </a:p>
          <a:p>
            <a:pPr marL="0" indent="0" algn="ctr">
              <a:buNone/>
            </a:pPr>
            <a:r>
              <a:rPr lang="ru-RU" b="1" dirty="0"/>
              <a:t>Развитие корпоративной культуры в Организации: </a:t>
            </a:r>
          </a:p>
          <a:p>
            <a:r>
              <a:rPr lang="ru-RU" dirty="0"/>
              <a:t>-формирование благоприятного психологического климата в организации; </a:t>
            </a:r>
          </a:p>
          <a:p>
            <a:r>
              <a:rPr lang="ru-RU" dirty="0"/>
              <a:t>-улучшение профессионального коммуникативного взаимодействия в коллективе работников, а также при работе с получателями социальных услуг.</a:t>
            </a:r>
          </a:p>
          <a:p>
            <a:pPr marL="0" indent="0" algn="ctr">
              <a:buNone/>
            </a:pPr>
            <a:r>
              <a:rPr lang="ru-RU" b="1" dirty="0"/>
              <a:t> Повышение уровня профессиональных компетенций работников Организации: </a:t>
            </a:r>
          </a:p>
          <a:p>
            <a:r>
              <a:rPr lang="ru-RU" dirty="0"/>
              <a:t>-развитие потребности в профессиональном самообразовании, саморазвитии, профессиональном самосовершенствовании, раскрытии творческого потенциала; </a:t>
            </a:r>
          </a:p>
          <a:p>
            <a:r>
              <a:rPr lang="ru-RU" dirty="0"/>
              <a:t>-приобретение необходимых в реализации профессиональной деятельности знаний, умений, навыков, а также развития профессионально важных личностных качеств. Снижение количества листов нетрудоспособности сотрудников по больничным листам на 10 % за период 2021-2022г.г.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4136CC-7C6E-48BA-B5DA-D2C7074F5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080" y="1310185"/>
            <a:ext cx="3567843" cy="25550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841070-969A-4C0C-9634-0069D06BE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080" y="4009218"/>
            <a:ext cx="3567843" cy="25550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2463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575316-9CBE-4634-834F-F4B1B22A6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325" y="78482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Мониторинг педагогического проекта «успешный старт»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70D0E15-A00A-4204-BB26-753554BD8F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458260"/>
              </p:ext>
            </p:extLst>
          </p:nvPr>
        </p:nvGraphicFramePr>
        <p:xfrm>
          <a:off x="1190205" y="1645487"/>
          <a:ext cx="3952479" cy="2118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7011">
                  <a:extLst>
                    <a:ext uri="{9D8B030D-6E8A-4147-A177-3AD203B41FA5}">
                      <a16:colId xmlns:a16="http://schemas.microsoft.com/office/drawing/2014/main" val="1997277943"/>
                    </a:ext>
                  </a:extLst>
                </a:gridCol>
                <a:gridCol w="899194">
                  <a:extLst>
                    <a:ext uri="{9D8B030D-6E8A-4147-A177-3AD203B41FA5}">
                      <a16:colId xmlns:a16="http://schemas.microsoft.com/office/drawing/2014/main" val="233325722"/>
                    </a:ext>
                  </a:extLst>
                </a:gridCol>
                <a:gridCol w="807837">
                  <a:extLst>
                    <a:ext uri="{9D8B030D-6E8A-4147-A177-3AD203B41FA5}">
                      <a16:colId xmlns:a16="http://schemas.microsoft.com/office/drawing/2014/main" val="3836840642"/>
                    </a:ext>
                  </a:extLst>
                </a:gridCol>
                <a:gridCol w="988437">
                  <a:extLst>
                    <a:ext uri="{9D8B030D-6E8A-4147-A177-3AD203B41FA5}">
                      <a16:colId xmlns:a16="http://schemas.microsoft.com/office/drawing/2014/main" val="3558391496"/>
                    </a:ext>
                  </a:extLst>
                </a:gridCol>
              </a:tblGrid>
              <a:tr h="3475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            год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категория 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работников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262779"/>
                  </a:ext>
                </a:extLst>
              </a:tr>
              <a:tr h="465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Педагогические работники (воспитатели, специалисты)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8430401"/>
                  </a:ext>
                </a:extLst>
              </a:tr>
              <a:tr h="3475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Технический и обслуживающий  персонал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731973"/>
                  </a:ext>
                </a:extLst>
              </a:tr>
              <a:tr h="1124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2021001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7551AAC6-15E4-4ABA-849D-4A6CC6E25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04200" y="3783043"/>
            <a:ext cx="1134129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1.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Среднесписочная численность работников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№205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 Чебоксары за три года</a:t>
            </a:r>
            <a:endParaRPr kumimoji="0" lang="ru-RU" altLang="ru-RU" sz="1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D253F2E-C9FC-4AB0-8A8B-6CC13EB24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6195" y="6473221"/>
            <a:ext cx="339387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1.</a:t>
            </a:r>
            <a:r>
              <a:rPr kumimoji="0" lang="ru-RU" altLang="ru-RU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Среднесписочная численность работников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№205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 Чебоксары за три года</a:t>
            </a:r>
            <a:endParaRPr kumimoji="0" lang="ru-RU" altLang="ru-RU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9490DB85-D4B6-4AA1-AB01-CCF49364D0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5266637"/>
              </p:ext>
            </p:extLst>
          </p:nvPr>
        </p:nvGraphicFramePr>
        <p:xfrm>
          <a:off x="1015938" y="4049078"/>
          <a:ext cx="5507692" cy="2580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D2152F3-BBA1-4FE6-ADAC-D8A6E2D56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908035"/>
              </p:ext>
            </p:extLst>
          </p:nvPr>
        </p:nvGraphicFramePr>
        <p:xfrm>
          <a:off x="6796586" y="1630098"/>
          <a:ext cx="4252484" cy="2152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2422">
                  <a:extLst>
                    <a:ext uri="{9D8B030D-6E8A-4147-A177-3AD203B41FA5}">
                      <a16:colId xmlns:a16="http://schemas.microsoft.com/office/drawing/2014/main" val="1880201186"/>
                    </a:ext>
                  </a:extLst>
                </a:gridCol>
                <a:gridCol w="967446">
                  <a:extLst>
                    <a:ext uri="{9D8B030D-6E8A-4147-A177-3AD203B41FA5}">
                      <a16:colId xmlns:a16="http://schemas.microsoft.com/office/drawing/2014/main" val="790669922"/>
                    </a:ext>
                  </a:extLst>
                </a:gridCol>
                <a:gridCol w="869154">
                  <a:extLst>
                    <a:ext uri="{9D8B030D-6E8A-4147-A177-3AD203B41FA5}">
                      <a16:colId xmlns:a16="http://schemas.microsoft.com/office/drawing/2014/main" val="3308332181"/>
                    </a:ext>
                  </a:extLst>
                </a:gridCol>
                <a:gridCol w="1063462">
                  <a:extLst>
                    <a:ext uri="{9D8B030D-6E8A-4147-A177-3AD203B41FA5}">
                      <a16:colId xmlns:a16="http://schemas.microsoft.com/office/drawing/2014/main" val="2451576993"/>
                    </a:ext>
                  </a:extLst>
                </a:gridCol>
              </a:tblGrid>
              <a:tr h="680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            год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возраст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1482845"/>
                  </a:ext>
                </a:extLst>
              </a:tr>
              <a:tr h="4820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 20 до 30 лет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38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453751"/>
                  </a:ext>
                </a:extLst>
              </a:tr>
              <a:tr h="3390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 30 до 50 лет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8522095"/>
                  </a:ext>
                </a:extLst>
              </a:tr>
              <a:tr h="4155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 50 лет и выше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1520717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9565401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C0CD0798-AE32-4BD1-8C97-D23A72C47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4435" y="3763720"/>
            <a:ext cx="470976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5970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97025" algn="l"/>
              </a:tabLst>
            </a:pP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2.</a:t>
            </a:r>
            <a:r>
              <a:rPr kumimoji="0" lang="ru-RU" altLang="ru-RU" sz="105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работников по возрасту</a:t>
            </a:r>
            <a:endParaRPr kumimoji="0" lang="ru-RU" altLang="ru-RU" sz="1050" b="1" i="1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97025" algn="l"/>
              </a:tabLst>
            </a:pP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№205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г. Чебоксары</a:t>
            </a:r>
            <a:r>
              <a:rPr lang="ru-RU" altLang="ru-RU" sz="1050" b="1" i="1" dirty="0"/>
              <a:t> </a:t>
            </a:r>
            <a:r>
              <a:rPr kumimoji="0" lang="ru-RU" altLang="ru-RU" sz="11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три года</a:t>
            </a:r>
            <a:endParaRPr kumimoji="0" lang="ru-RU" altLang="ru-RU" sz="1050" b="1" i="1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97025" algn="l"/>
              </a:tabLst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1B1E8DD-CF52-4336-A225-59548EBF8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382" y="3845250"/>
            <a:ext cx="9981253" cy="37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BB461F2C-DD72-4702-A5B5-51E571E459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980122"/>
              </p:ext>
            </p:extLst>
          </p:nvPr>
        </p:nvGraphicFramePr>
        <p:xfrm>
          <a:off x="6796586" y="3845250"/>
          <a:ext cx="4807117" cy="262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7">
            <a:extLst>
              <a:ext uri="{FF2B5EF4-FFF2-40B4-BE49-F238E27FC236}">
                <a16:creationId xmlns:a16="http://schemas.microsoft.com/office/drawing/2014/main" id="{308A70EA-F9FE-4C56-8D4D-DF775E061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7462" y="6395142"/>
            <a:ext cx="998125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2.</a:t>
            </a: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работников по возрасту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МБДОУ </a:t>
            </a: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№205</a:t>
            </a: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altLang="ru-RU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г. Чебоксары за три года</a:t>
            </a:r>
            <a:endParaRPr kumimoji="0" lang="ru-RU" alt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337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185FF-A495-4F3C-BD7C-0BB12ABB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797" y="95782"/>
            <a:ext cx="11564203" cy="149213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Уровень и динамика показателей, характеризующих производительность труда</a:t>
            </a:r>
            <a:endParaRPr lang="ru-RU" sz="3600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3B35707D-BE82-4B13-B5E6-753D8E89CC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73862"/>
              </p:ext>
            </p:extLst>
          </p:nvPr>
        </p:nvGraphicFramePr>
        <p:xfrm>
          <a:off x="1611572" y="1130640"/>
          <a:ext cx="9214514" cy="51149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3167">
                  <a:extLst>
                    <a:ext uri="{9D8B030D-6E8A-4147-A177-3AD203B41FA5}">
                      <a16:colId xmlns:a16="http://schemas.microsoft.com/office/drawing/2014/main" val="3757435874"/>
                    </a:ext>
                  </a:extLst>
                </a:gridCol>
                <a:gridCol w="5589841">
                  <a:extLst>
                    <a:ext uri="{9D8B030D-6E8A-4147-A177-3AD203B41FA5}">
                      <a16:colId xmlns:a16="http://schemas.microsoft.com/office/drawing/2014/main" val="2361797496"/>
                    </a:ext>
                  </a:extLst>
                </a:gridCol>
                <a:gridCol w="981108">
                  <a:extLst>
                    <a:ext uri="{9D8B030D-6E8A-4147-A177-3AD203B41FA5}">
                      <a16:colId xmlns:a16="http://schemas.microsoft.com/office/drawing/2014/main" val="2898754731"/>
                    </a:ext>
                  </a:extLst>
                </a:gridCol>
                <a:gridCol w="929833">
                  <a:extLst>
                    <a:ext uri="{9D8B030D-6E8A-4147-A177-3AD203B41FA5}">
                      <a16:colId xmlns:a16="http://schemas.microsoft.com/office/drawing/2014/main" val="2873785045"/>
                    </a:ext>
                  </a:extLst>
                </a:gridCol>
                <a:gridCol w="1160565">
                  <a:extLst>
                    <a:ext uri="{9D8B030D-6E8A-4147-A177-3AD203B41FA5}">
                      <a16:colId xmlns:a16="http://schemas.microsoft.com/office/drawing/2014/main" val="2886206390"/>
                    </a:ext>
                  </a:extLst>
                </a:gridCol>
              </a:tblGrid>
              <a:tr h="153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% выполнения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742130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№ п/п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5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Показатели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2555084083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Кадровое обеспечение образовательного процесса</a:t>
                      </a:r>
                      <a:endParaRPr lang="ru-RU" sz="105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4087762941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Заболеваемость среди работников ДОУ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745078797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Заболеваемость среди воспитанников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2678028282"/>
                  </a:ext>
                </a:extLst>
              </a:tr>
              <a:tr h="4762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Результативность участия в конкурсах, методических мероприятиях и т.д. (ДОУ, педагоги, воспитанники)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4258095064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Новые модели функционирования ДОУ (группа кратковременного пребывания, консультативный пункт, семейная группа и т.д.)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760787391"/>
                  </a:ext>
                </a:extLst>
              </a:tr>
              <a:tr h="637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Проектная и инновационная деятельность (наличие статуса экспериментальных, инновационных площадок, наличие статуса площадки для практики для студентов ЧПК, ЧРИО, ЧГУ, ЧГПУ и др., участие в муниципальных проектах)</a:t>
                      </a:r>
                      <a:endParaRPr lang="ru-RU" sz="1050">
                        <a:effectLst/>
                      </a:endParaRP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96123885"/>
                  </a:ext>
                </a:extLst>
              </a:tr>
              <a:tr h="315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Грантовая деятельность (победы ДОУ в грантовых конкурсах федерального уровня)</a:t>
                      </a:r>
                      <a:endParaRPr lang="ru-RU" sz="105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3835838448"/>
                  </a:ext>
                </a:extLst>
              </a:tr>
              <a:tr h="637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Дополнительное образование детей: - Охват детей дополнительными образовательными услугами,</a:t>
                      </a:r>
                      <a:endParaRPr lang="ru-RU" sz="105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 Объем средств от приносящей доход деятельности</a:t>
                      </a:r>
                      <a:endParaRPr lang="ru-RU" sz="105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63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72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2675468961"/>
                  </a:ext>
                </a:extLst>
              </a:tr>
              <a:tr h="7984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Имидж ДОО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(участие сотрудников ДОО в работе экспертных групп; жюри, члены комиссии, творческих групп по подготовке и проведению общегородских мероприятий, наличие статей в печатных изданиях (газеты, журналы, сборники, книги), освещение деятельности ДОУ на телевидении, на сайте администрации города Чебоксары, на сайте управления образования, в социальных сетях</a:t>
                      </a:r>
                      <a:r>
                        <a:rPr lang="ru-RU" sz="1000" dirty="0">
                          <a:effectLst/>
                        </a:rPr>
                        <a:t> .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100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54" marR="33554" marT="0" marB="0"/>
                </a:tc>
                <a:extLst>
                  <a:ext uri="{0D108BD9-81ED-4DB2-BD59-A6C34878D82A}">
                    <a16:rowId xmlns:a16="http://schemas.microsoft.com/office/drawing/2014/main" val="3272455376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95714166-26BE-4813-B061-898691415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257" y="6212052"/>
            <a:ext cx="7267268" cy="59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Таблица3.</a:t>
            </a:r>
            <a:r>
              <a:rPr lang="ru-RU" sz="105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Уровень и динамика показателей, характеризующих производительность труда в </a:t>
            </a:r>
            <a:endParaRPr lang="ru-RU" sz="1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«Детский сад №205» г. Чебоксары</a:t>
            </a:r>
            <a:endParaRPr lang="ru-RU" sz="1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5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04171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140</TotalTime>
  <Words>1357</Words>
  <Application>Microsoft Office PowerPoint</Application>
  <PresentationFormat>Широкоэкранный</PresentationFormat>
  <Paragraphs>199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Impact</vt:lpstr>
      <vt:lpstr>Times New Roman</vt:lpstr>
      <vt:lpstr>Эмблема</vt:lpstr>
      <vt:lpstr>Проект по сохранению и укреплению здоровья трудового коллектива  и популяризации активного образа жизни </vt:lpstr>
      <vt:lpstr>Обоснование актуальности</vt:lpstr>
      <vt:lpstr>Цели и задачи</vt:lpstr>
      <vt:lpstr>География, категории и количество участников</vt:lpstr>
      <vt:lpstr>Организационное и ресурсное обеспечение проекта </vt:lpstr>
      <vt:lpstr>Организационное и ресурсное обеспечение проекта </vt:lpstr>
      <vt:lpstr>Основные результаты</vt:lpstr>
      <vt:lpstr>Мониторинг педагогического проекта «успешный старт»</vt:lpstr>
      <vt:lpstr>Уровень и динамика показателей, характеризующих производительность труда</vt:lpstr>
      <vt:lpstr>Перспективы развития проекта, долгосрочный эффект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сохранению и укреплению здоровья трудового коллектива  и популяризации активного образа жизни</dc:title>
  <dc:creator>Metodist</dc:creator>
  <cp:lastModifiedBy>Metodist</cp:lastModifiedBy>
  <cp:revision>12</cp:revision>
  <dcterms:created xsi:type="dcterms:W3CDTF">2023-03-29T07:17:22Z</dcterms:created>
  <dcterms:modified xsi:type="dcterms:W3CDTF">2023-03-29T09:38:11Z</dcterms:modified>
</cp:coreProperties>
</file>